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unito"/>
      <p:bold r:id="rId24"/>
      <p:boldItalic r:id="rId25"/>
    </p:embeddedFont>
    <p:embeddedFont>
      <p:font typeface="Inria Sans"/>
      <p:regular r:id="rId26"/>
      <p:bold r:id="rId27"/>
      <p:italic r:id="rId28"/>
      <p:boldItalic r:id="rId29"/>
    </p:embeddedFont>
    <p:embeddedFont>
      <p:font typeface="Inter"/>
      <p:regular r:id="rId30"/>
      <p:bold r:id="rId31"/>
      <p:italic r:id="rId32"/>
      <p:boldItalic r:id="rId33"/>
    </p:embeddedFont>
    <p:embeddedFont>
      <p:font typeface="Nunito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304ED2-FF28-4D3C-A628-FDDB9F4E8FC5}">
  <a:tblStyle styleId="{B6304ED2-FF28-4D3C-A628-FDDB9F4E8F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InriaSans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InriaSans-italic.fntdata"/><Relationship Id="rId27" Type="http://schemas.openxmlformats.org/officeDocument/2006/relationships/font" Target="fonts/Inria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nria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5.xml"/><Relationship Id="rId33" Type="http://schemas.openxmlformats.org/officeDocument/2006/relationships/font" Target="fonts/Inter-boldItalic.fntdata"/><Relationship Id="rId10" Type="http://schemas.openxmlformats.org/officeDocument/2006/relationships/slide" Target="slides/slide4.xml"/><Relationship Id="rId32" Type="http://schemas.openxmlformats.org/officeDocument/2006/relationships/font" Target="fonts/Inter-italic.fntdata"/><Relationship Id="rId13" Type="http://schemas.openxmlformats.org/officeDocument/2006/relationships/slide" Target="slides/slide7.xml"/><Relationship Id="rId35" Type="http://schemas.openxmlformats.org/officeDocument/2006/relationships/font" Target="fonts/NunitoLight-bold.fntdata"/><Relationship Id="rId12" Type="http://schemas.openxmlformats.org/officeDocument/2006/relationships/slide" Target="slides/slide6.xml"/><Relationship Id="rId34" Type="http://schemas.openxmlformats.org/officeDocument/2006/relationships/font" Target="fonts/NunitoLight-regular.fntdata"/><Relationship Id="rId15" Type="http://schemas.openxmlformats.org/officeDocument/2006/relationships/slide" Target="slides/slide9.xml"/><Relationship Id="rId37" Type="http://schemas.openxmlformats.org/officeDocument/2006/relationships/font" Target="fonts/Nunito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Nunito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0b57a66e4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0b57a66e4d_0_6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b57a66e4d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b57a66e4d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b57a66e4d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0b57a66e4d_0_10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b57a66e4d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0b57a66e4d_0_14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b57a66e4d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0b57a66e4d_0_15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b57a66e4d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0b57a66e4d_0_15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b57a66e4d_0_1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0b57a66e4d_0_15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b57a66e4d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0b57a66e4d_0_1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b57a66e4d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0b57a66e4d_0_1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b57a66e4d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we can’t change the duration of the surgery, we can train surgeons to prepare for these long, strenuous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in 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Surgeons plan to retire early as result of physical toll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0b57a66e4d_0_7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b57a66e4d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0b57a66e4d_0_1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b57a66e4d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0b57a66e4d_0_4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b57a66e4d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0b57a66e4d_0_13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b57a66e4d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0b57a66e4d_0_10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b57a66e4d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0b57a66e4d_0_8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b57a66e4d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0b57a66e4d_0_9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b57a66e4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0b57a66e4d_0_5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Relationship Id="rId7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34.gif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9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8.jpg"/><Relationship Id="rId6" Type="http://schemas.openxmlformats.org/officeDocument/2006/relationships/image" Target="../media/image17.jpg"/><Relationship Id="rId7" Type="http://schemas.openxmlformats.org/officeDocument/2006/relationships/image" Target="../media/image16.jp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4"/>
          <p:cNvGrpSpPr/>
          <p:nvPr/>
        </p:nvGrpSpPr>
        <p:grpSpPr>
          <a:xfrm>
            <a:off x="5255647" y="3128463"/>
            <a:ext cx="1456754" cy="1463284"/>
            <a:chOff x="1813" y="0"/>
            <a:chExt cx="809173" cy="812800"/>
          </a:xfrm>
        </p:grpSpPr>
        <p:sp>
          <p:nvSpPr>
            <p:cNvPr id="59" name="Google Shape;59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C7E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19639" t="6498"/>
          <a:stretch/>
        </p:blipFill>
        <p:spPr>
          <a:xfrm>
            <a:off x="5101538" y="0"/>
            <a:ext cx="4042462" cy="235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60850" l="27567" r="0" t="0"/>
          <a:stretch/>
        </p:blipFill>
        <p:spPr>
          <a:xfrm>
            <a:off x="0" y="2805175"/>
            <a:ext cx="3643725" cy="196928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824888" y="1301513"/>
            <a:ext cx="44307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InSim Surgical: </a:t>
            </a:r>
            <a:br>
              <a:rPr b="1" lang="en" sz="4200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</a:br>
            <a:endParaRPr b="1" sz="400">
              <a:solidFill>
                <a:srgbClr val="12294E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8699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 sz="23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Empowering surgeons through training for career excellence</a:t>
            </a:r>
            <a:endParaRPr b="1" sz="42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824888" y="3788188"/>
            <a:ext cx="3776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6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2294E"/>
                </a:solidFill>
                <a:latin typeface="Nunito Light"/>
                <a:ea typeface="Nunito Light"/>
                <a:cs typeface="Nunito Light"/>
                <a:sym typeface="Nunito Light"/>
              </a:rPr>
              <a:t>Elakiya Sivakumar, Product Strategy Lead</a:t>
            </a:r>
            <a:endParaRPr sz="1400">
              <a:solidFill>
                <a:srgbClr val="12294E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l">
              <a:lnSpc>
                <a:spcPct val="86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294E"/>
                </a:solidFill>
                <a:latin typeface="Nunito Light"/>
                <a:ea typeface="Nunito Light"/>
                <a:cs typeface="Nunito Light"/>
                <a:sym typeface="Nunito Light"/>
              </a:rPr>
              <a:t>InSim Surgical</a:t>
            </a:r>
            <a:endParaRPr>
              <a:solidFill>
                <a:srgbClr val="12294E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65" name="Google Shape;65;p14"/>
          <p:cNvCxnSpPr/>
          <p:nvPr/>
        </p:nvCxnSpPr>
        <p:spPr>
          <a:xfrm>
            <a:off x="824890" y="3573722"/>
            <a:ext cx="1817700" cy="0"/>
          </a:xfrm>
          <a:prstGeom prst="straightConnector1">
            <a:avLst/>
          </a:prstGeom>
          <a:noFill/>
          <a:ln cap="flat" cmpd="sng" w="19050">
            <a:solidFill>
              <a:srgbClr val="12294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5830625" y="511363"/>
            <a:ext cx="2142120" cy="3927061"/>
            <a:chOff x="0" y="0"/>
            <a:chExt cx="2620010" cy="5182870"/>
          </a:xfrm>
        </p:grpSpPr>
        <p:sp>
          <p:nvSpPr>
            <p:cNvPr id="68" name="Google Shape;68;p14"/>
            <p:cNvSpPr/>
            <p:nvPr/>
          </p:nvSpPr>
          <p:spPr>
            <a:xfrm>
              <a:off x="53340" y="25400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85420" y="156210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3699" r="-3689" t="0"/>
              </a:stretch>
            </a:blip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1121410" y="198120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1578312" y="187909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0" y="685800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0" y="1057910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0" y="1526540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2592070" y="1184910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27940" y="0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5DD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/>
          <p:nvPr>
            <p:ph type="title"/>
          </p:nvPr>
        </p:nvSpPr>
        <p:spPr>
          <a:xfrm>
            <a:off x="296725" y="1331550"/>
            <a:ext cx="4119300" cy="24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Go-to-Market Strategy: </a:t>
            </a:r>
            <a:r>
              <a:rPr b="1" lang="en" sz="3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Regulatory Pathway</a:t>
            </a:r>
            <a:endParaRPr b="1" sz="35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23"/>
          <p:cNvSpPr txBox="1"/>
          <p:nvPr>
            <p:ph idx="1" type="subTitle"/>
          </p:nvPr>
        </p:nvSpPr>
        <p:spPr>
          <a:xfrm>
            <a:off x="6669950" y="935875"/>
            <a:ext cx="23331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29">
                <a:solidFill>
                  <a:srgbClr val="252525"/>
                </a:solidFill>
                <a:latin typeface="Nunito"/>
                <a:ea typeface="Nunito"/>
                <a:cs typeface="Nunito"/>
                <a:sym typeface="Nunito"/>
              </a:rPr>
              <a:t>FDA Designation:</a:t>
            </a:r>
            <a:r>
              <a:rPr b="1" lang="en" sz="2229">
                <a:solidFill>
                  <a:srgbClr val="252525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2229">
              <a:solidFill>
                <a:srgbClr val="25252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29">
                <a:solidFill>
                  <a:srgbClr val="252525"/>
                </a:solidFill>
                <a:latin typeface="Nunito"/>
                <a:ea typeface="Nunito"/>
                <a:cs typeface="Nunito"/>
                <a:sym typeface="Nunito"/>
              </a:rPr>
              <a:t>DeNovo Class 2 Medical Device (Software as Device)</a:t>
            </a:r>
            <a:endParaRPr b="1" sz="2229">
              <a:solidFill>
                <a:srgbClr val="25252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9" name="Google Shape;289;p23"/>
          <p:cNvPicPr preferRelativeResize="0"/>
          <p:nvPr/>
        </p:nvPicPr>
        <p:blipFill rotWithShape="1">
          <a:blip r:embed="rId3">
            <a:alphaModFix/>
          </a:blip>
          <a:srcRect b="46522" l="8003" r="0" t="10360"/>
          <a:stretch/>
        </p:blipFill>
        <p:spPr>
          <a:xfrm>
            <a:off x="4729079" y="1073275"/>
            <a:ext cx="1883221" cy="8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075" y="2911500"/>
            <a:ext cx="1940875" cy="10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>
            <p:ph idx="1" type="subTitle"/>
          </p:nvPr>
        </p:nvSpPr>
        <p:spPr>
          <a:xfrm>
            <a:off x="6743825" y="2842313"/>
            <a:ext cx="23331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29">
                <a:solidFill>
                  <a:srgbClr val="252525"/>
                </a:solidFill>
                <a:latin typeface="Nunito"/>
                <a:ea typeface="Nunito"/>
                <a:cs typeface="Nunito"/>
                <a:sym typeface="Nunito"/>
              </a:rPr>
              <a:t>HIPAA Regulation</a:t>
            </a:r>
            <a:r>
              <a:rPr b="1" i="1" lang="en" sz="2229">
                <a:solidFill>
                  <a:srgbClr val="252525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b="1" lang="en" sz="2229">
                <a:solidFill>
                  <a:srgbClr val="252525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2229">
              <a:solidFill>
                <a:srgbClr val="25252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29">
                <a:solidFill>
                  <a:srgbClr val="252525"/>
                </a:solidFill>
                <a:latin typeface="Nunito"/>
                <a:ea typeface="Nunito"/>
                <a:cs typeface="Nunito"/>
                <a:sym typeface="Nunito"/>
              </a:rPr>
              <a:t>Data Privacy and Security</a:t>
            </a:r>
            <a:endParaRPr b="1" sz="2229">
              <a:solidFill>
                <a:srgbClr val="25252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4"/>
          <p:cNvPicPr preferRelativeResize="0"/>
          <p:nvPr/>
        </p:nvPicPr>
        <p:blipFill rotWithShape="1">
          <a:blip r:embed="rId3">
            <a:alphaModFix/>
          </a:blip>
          <a:srcRect b="0" l="38796" r="0" t="40828"/>
          <a:stretch/>
        </p:blipFill>
        <p:spPr>
          <a:xfrm>
            <a:off x="-8650" y="0"/>
            <a:ext cx="2235388" cy="21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4">
            <a:alphaModFix/>
          </a:blip>
          <a:srcRect b="0" l="0" r="19614" t="50000"/>
          <a:stretch/>
        </p:blipFill>
        <p:spPr>
          <a:xfrm>
            <a:off x="5100513" y="0"/>
            <a:ext cx="4043488" cy="251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 rotWithShape="1">
          <a:blip r:embed="rId3">
            <a:alphaModFix/>
          </a:blip>
          <a:srcRect b="53494" l="0" r="29208" t="0"/>
          <a:stretch/>
        </p:blipFill>
        <p:spPr>
          <a:xfrm>
            <a:off x="6558363" y="3064350"/>
            <a:ext cx="2585638" cy="16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 rotWithShape="1">
          <a:blip r:embed="rId4">
            <a:alphaModFix/>
          </a:blip>
          <a:srcRect b="61080" l="27394" r="0" t="0"/>
          <a:stretch/>
        </p:blipFill>
        <p:spPr>
          <a:xfrm>
            <a:off x="-8650" y="2805175"/>
            <a:ext cx="3652375" cy="19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4"/>
          <p:cNvSpPr txBox="1"/>
          <p:nvPr/>
        </p:nvSpPr>
        <p:spPr>
          <a:xfrm>
            <a:off x="485550" y="281825"/>
            <a:ext cx="8172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Go-to-Market Strategy: </a:t>
            </a:r>
            <a:r>
              <a:rPr b="1" lang="en" sz="3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Distribution Channels</a:t>
            </a:r>
            <a:endParaRPr sz="30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1" name="Google Shape;3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 txBox="1"/>
          <p:nvPr/>
        </p:nvSpPr>
        <p:spPr>
          <a:xfrm>
            <a:off x="9202344" y="993225"/>
            <a:ext cx="15000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Target Market:</a:t>
            </a:r>
            <a:r>
              <a:rPr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Surgical Education and Training</a:t>
            </a:r>
            <a:endParaRPr sz="8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Target Population:</a:t>
            </a:r>
            <a:r>
              <a:rPr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Medical Students, Residents</a:t>
            </a:r>
            <a:endParaRPr sz="8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Business Model:</a:t>
            </a:r>
            <a:r>
              <a:rPr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Subscription Based </a:t>
            </a:r>
            <a:endParaRPr sz="8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Price/Product:</a:t>
            </a:r>
            <a:r>
              <a:rPr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$350</a:t>
            </a:r>
            <a:endParaRPr sz="8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Penetration Rate:</a:t>
            </a:r>
            <a:r>
              <a:rPr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10%</a:t>
            </a:r>
            <a:endParaRPr sz="700"/>
          </a:p>
        </p:txBody>
      </p:sp>
      <p:sp>
        <p:nvSpPr>
          <p:cNvPr id="303" name="Google Shape;303;p24"/>
          <p:cNvSpPr txBox="1"/>
          <p:nvPr>
            <p:ph idx="4294967295" type="body"/>
          </p:nvPr>
        </p:nvSpPr>
        <p:spPr>
          <a:xfrm>
            <a:off x="398950" y="11022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4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Phase 1: Through Simulation Center </a:t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4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Simulation centers are a location or sometimes an event* where surgical residents and interns learn to perform the surgery. </a:t>
            </a:r>
            <a:br>
              <a:rPr b="1" lang="en" sz="14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</a:b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b="1" i="1" lang="en" sz="12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*</a:t>
            </a:r>
            <a:r>
              <a:rPr b="1" i="1" lang="en" sz="12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Teaching hospitals have specialized locations while in other hospitals surg-tech companies demo and teach surgeons to use their products </a:t>
            </a:r>
            <a:endParaRPr b="1" i="1" sz="12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24"/>
          <p:cNvSpPr txBox="1"/>
          <p:nvPr>
            <p:ph idx="4294967295" type="body"/>
          </p:nvPr>
        </p:nvSpPr>
        <p:spPr>
          <a:xfrm>
            <a:off x="4919650" y="11022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Phase 2: Software as a Service</a:t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Have InSim’s AI offering in every surgeon’s device to monitor their posture during and after surgery </a:t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5" name="Google Shape;30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8400" y="1848988"/>
            <a:ext cx="1183838" cy="9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2263" y="1804113"/>
            <a:ext cx="1500000" cy="108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/>
          <p:nvPr/>
        </p:nvSpPr>
        <p:spPr>
          <a:xfrm>
            <a:off x="1515200" y="995700"/>
            <a:ext cx="476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25"/>
          <p:cNvPicPr preferRelativeResize="0"/>
          <p:nvPr/>
        </p:nvPicPr>
        <p:blipFill rotWithShape="1">
          <a:blip r:embed="rId3">
            <a:alphaModFix/>
          </a:blip>
          <a:srcRect b="51637" l="0" r="0" t="0"/>
          <a:stretch/>
        </p:blipFill>
        <p:spPr>
          <a:xfrm>
            <a:off x="5759138" y="2985036"/>
            <a:ext cx="3652375" cy="176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516" y="-2515133"/>
            <a:ext cx="5030268" cy="503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5"/>
          <p:cNvSpPr txBox="1"/>
          <p:nvPr/>
        </p:nvSpPr>
        <p:spPr>
          <a:xfrm>
            <a:off x="442250" y="247850"/>
            <a:ext cx="8189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Go-to-Market Strategy: Partnering is Key! </a:t>
            </a:r>
            <a:endParaRPr sz="7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247438" y="2007225"/>
            <a:ext cx="42615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Industry and Commercial: </a:t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Med-tech companies  focused in surgical ergonomics like Intuitive, J&amp;J</a:t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Workplace insurance companies for hospitals </a:t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Surgical Ergonomists </a:t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Aim to make InSim the top measuring tool for good ergonomics with devices and postures</a:t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4635063" y="2007225"/>
            <a:ext cx="42615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Clinical Bodies:</a:t>
            </a:r>
            <a: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Mayo Clinic is a pioneer in the US for surgical ergonomics </a:t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ACS (American College of Surgeons) </a:t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ACGME (American Council for Graduate Medical Education)  </a:t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1" lang="en" sz="1700">
                <a:solidFill>
                  <a:srgbClr val="555555"/>
                </a:solidFill>
                <a:latin typeface="Nunito"/>
                <a:ea typeface="Nunito"/>
                <a:cs typeface="Nunito"/>
                <a:sym typeface="Nunito"/>
              </a:rPr>
              <a:t>Aim to make ‘good posture’ a training metric for surgeons.</a:t>
            </a:r>
            <a:endParaRPr b="1" sz="1700">
              <a:solidFill>
                <a:srgbClr val="55555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Dollar with solid fill" id="318" name="Google Shape;31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6193" y="99570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5"/>
          <p:cNvPicPr preferRelativeResize="0"/>
          <p:nvPr/>
        </p:nvPicPr>
        <p:blipFill rotWithShape="1">
          <a:blip r:embed="rId7">
            <a:alphaModFix/>
          </a:blip>
          <a:srcRect b="29279" l="26118" r="24564" t="18163"/>
          <a:stretch/>
        </p:blipFill>
        <p:spPr>
          <a:xfrm>
            <a:off x="5956950" y="833837"/>
            <a:ext cx="1078875" cy="1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9148" y="-1204685"/>
            <a:ext cx="3652368" cy="365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 rotWithShape="1">
          <a:blip r:embed="rId3">
            <a:alphaModFix/>
          </a:blip>
          <a:srcRect b="51637" l="0" r="0" t="0"/>
          <a:stretch/>
        </p:blipFill>
        <p:spPr>
          <a:xfrm>
            <a:off x="5759138" y="2985036"/>
            <a:ext cx="3652375" cy="176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516" y="-2515133"/>
            <a:ext cx="5030268" cy="503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6"/>
          <p:cNvSpPr txBox="1"/>
          <p:nvPr/>
        </p:nvSpPr>
        <p:spPr>
          <a:xfrm>
            <a:off x="442250" y="247850"/>
            <a:ext cx="8189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Defining Success Metrics: “Usability”</a:t>
            </a:r>
            <a:endParaRPr sz="7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510300" y="785650"/>
            <a:ext cx="83097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ow easy do surgeons find it to use solution? How much set up is required? Ease of remembering and adopting solution in OR.  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0575" y="1592349"/>
            <a:ext cx="5243203" cy="27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/>
          <p:nvPr/>
        </p:nvSpPr>
        <p:spPr>
          <a:xfrm>
            <a:off x="760650" y="4288700"/>
            <a:ext cx="762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Phase 0 results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(based </a:t>
            </a:r>
            <a:r>
              <a:rPr i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only</a:t>
            </a:r>
            <a:r>
              <a:rPr i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on a voluntary workshop with InSim Surgical AI Software pre-scaling)</a:t>
            </a:r>
            <a:endParaRPr i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9148" y="-1204685"/>
            <a:ext cx="3652368" cy="365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 rotWithShape="1">
          <a:blip r:embed="rId3">
            <a:alphaModFix/>
          </a:blip>
          <a:srcRect b="51637" l="0" r="0" t="0"/>
          <a:stretch/>
        </p:blipFill>
        <p:spPr>
          <a:xfrm>
            <a:off x="5759138" y="2985036"/>
            <a:ext cx="3652375" cy="176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516" y="-2515133"/>
            <a:ext cx="5030268" cy="503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7"/>
          <p:cNvSpPr txBox="1"/>
          <p:nvPr/>
        </p:nvSpPr>
        <p:spPr>
          <a:xfrm>
            <a:off x="477150" y="451950"/>
            <a:ext cx="8189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Defining Success Metrics: Future Phases</a:t>
            </a:r>
            <a:endParaRPr sz="7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1" name="Google Shape;341;p27"/>
          <p:cNvSpPr txBox="1"/>
          <p:nvPr/>
        </p:nvSpPr>
        <p:spPr>
          <a:xfrm>
            <a:off x="548650" y="991575"/>
            <a:ext cx="84072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In the upcoming phases using a mix of quantitative and qualitative data is vital. This also forms the basis for the Pre-Market Approval (PMA) submissions. </a:t>
            </a:r>
            <a:endParaRPr sz="20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Quantitative:</a:t>
            </a:r>
            <a:endParaRPr b="1" sz="20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ts val="2000"/>
              <a:buFont typeface="Nunito"/>
              <a:buAutoNum type="arabicPeriod"/>
            </a:pPr>
            <a:r>
              <a:rPr i="1"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Frequency of use</a:t>
            </a:r>
            <a:endParaRPr i="1" sz="20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ts val="2000"/>
              <a:buFont typeface="Nunito"/>
              <a:buAutoNum type="arabicPeriod"/>
            </a:pPr>
            <a:r>
              <a:rPr i="1"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Improvement in Posture over Set period (for an X population) </a:t>
            </a:r>
            <a:endParaRPr i="1" sz="20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ts val="2000"/>
              <a:buFont typeface="Nunito"/>
              <a:buAutoNum type="arabicPeriod"/>
            </a:pPr>
            <a:r>
              <a:rPr i="1"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Improvement in </a:t>
            </a:r>
            <a:r>
              <a:rPr i="1"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clinical</a:t>
            </a:r>
            <a:r>
              <a:rPr i="1"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 outcomes</a:t>
            </a:r>
            <a:endParaRPr i="1" sz="20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Qualitative:</a:t>
            </a:r>
            <a:endParaRPr b="1" sz="20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ts val="2000"/>
              <a:buFont typeface="Nunito"/>
              <a:buAutoNum type="arabicPeriod"/>
            </a:pPr>
            <a:r>
              <a:rPr i="1"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Ease of Use</a:t>
            </a:r>
            <a:endParaRPr i="1" sz="20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ts val="2000"/>
              <a:buFont typeface="Nunito"/>
              <a:buAutoNum type="arabicPeriod"/>
            </a:pPr>
            <a:r>
              <a:rPr i="1"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i="1"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erceived</a:t>
            </a:r>
            <a:r>
              <a:rPr i="1" lang="en" sz="2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 Effectiveness</a:t>
            </a:r>
            <a:endParaRPr i="1" sz="20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9148" y="-1204685"/>
            <a:ext cx="3652368" cy="365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8"/>
          <p:cNvPicPr preferRelativeResize="0"/>
          <p:nvPr/>
        </p:nvPicPr>
        <p:blipFill rotWithShape="1">
          <a:blip r:embed="rId3">
            <a:alphaModFix/>
          </a:blip>
          <a:srcRect b="51637" l="0" r="0" t="0"/>
          <a:stretch/>
        </p:blipFill>
        <p:spPr>
          <a:xfrm>
            <a:off x="5759138" y="2985036"/>
            <a:ext cx="3652375" cy="176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516" y="-2515133"/>
            <a:ext cx="5030268" cy="503026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8"/>
          <p:cNvSpPr txBox="1"/>
          <p:nvPr/>
        </p:nvSpPr>
        <p:spPr>
          <a:xfrm>
            <a:off x="442250" y="247850"/>
            <a:ext cx="8189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Iterative Device Improvement: to Phase 1</a:t>
            </a:r>
            <a:endParaRPr sz="7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28"/>
          <p:cNvSpPr txBox="1"/>
          <p:nvPr/>
        </p:nvSpPr>
        <p:spPr>
          <a:xfrm>
            <a:off x="500575" y="971013"/>
            <a:ext cx="83097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Using principles of Human Centered Design to </a:t>
            </a: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understand “what do the users want” in the device. 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Notifications </a:t>
            </a:r>
            <a:r>
              <a:rPr b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were a key concern for surgeons and residents  due to the amount of “distractions” and “disruptions” in their schedule.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442250" y="2515125"/>
            <a:ext cx="2715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How to Get Our attention: By 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surgeons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and residents of Presbyterian, Phase 0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(based only on a voluntary workshop with InSim Surgical AI Software pre-scaling)</a:t>
            </a:r>
            <a:endParaRPr i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2" name="Google Shape;3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8625" y="2058975"/>
            <a:ext cx="5460949" cy="284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9148" y="-1204685"/>
            <a:ext cx="3652368" cy="365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9"/>
          <p:cNvPicPr preferRelativeResize="0"/>
          <p:nvPr/>
        </p:nvPicPr>
        <p:blipFill rotWithShape="1">
          <a:blip r:embed="rId3">
            <a:alphaModFix/>
          </a:blip>
          <a:srcRect b="51637" l="0" r="0" t="0"/>
          <a:stretch/>
        </p:blipFill>
        <p:spPr>
          <a:xfrm>
            <a:off x="5759138" y="2985036"/>
            <a:ext cx="3652375" cy="176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516" y="-2515133"/>
            <a:ext cx="5030268" cy="503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 txBox="1"/>
          <p:nvPr/>
        </p:nvSpPr>
        <p:spPr>
          <a:xfrm>
            <a:off x="3207825" y="744725"/>
            <a:ext cx="5552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Next Steps (6 month goal)</a:t>
            </a:r>
            <a:endParaRPr sz="7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3161525" y="1492725"/>
            <a:ext cx="53334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Nunito"/>
              <a:buChar char="❏"/>
            </a:pPr>
            <a:r>
              <a:rPr b="1" lang="en" sz="1800">
                <a:solidFill>
                  <a:srgbClr val="2D3B45"/>
                </a:solidFill>
                <a:latin typeface="Nunito"/>
                <a:ea typeface="Nunito"/>
                <a:cs typeface="Nunito"/>
                <a:sym typeface="Nunito"/>
              </a:rPr>
              <a:t>File For IRB</a:t>
            </a:r>
            <a:endParaRPr b="1" sz="1800">
              <a:solidFill>
                <a:srgbClr val="2D3B4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Nunito"/>
              <a:buChar char="❏"/>
            </a:pPr>
            <a:r>
              <a:rPr b="1" lang="en" sz="1800">
                <a:solidFill>
                  <a:srgbClr val="2D3B45"/>
                </a:solidFill>
                <a:latin typeface="Nunito"/>
                <a:ea typeface="Nunito"/>
                <a:cs typeface="Nunito"/>
                <a:sym typeface="Nunito"/>
              </a:rPr>
              <a:t>Scale For 1000 Users At Columbia Presbyterian for PMA</a:t>
            </a:r>
            <a:endParaRPr b="1" sz="1800">
              <a:solidFill>
                <a:srgbClr val="2D3B4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Nunito"/>
              <a:buChar char="❏"/>
            </a:pPr>
            <a:r>
              <a:rPr b="1" lang="en" sz="1800">
                <a:solidFill>
                  <a:srgbClr val="2D3B45"/>
                </a:solidFill>
                <a:latin typeface="Nunito"/>
                <a:ea typeface="Nunito"/>
                <a:cs typeface="Nunito"/>
                <a:sym typeface="Nunito"/>
              </a:rPr>
              <a:t>Build Data Privacy And Security Modules</a:t>
            </a:r>
            <a:endParaRPr b="1" sz="1800">
              <a:solidFill>
                <a:srgbClr val="2D3B4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Nunito"/>
              <a:buChar char="❏"/>
            </a:pPr>
            <a:r>
              <a:rPr b="1" lang="en" sz="1800">
                <a:solidFill>
                  <a:srgbClr val="2D3B45"/>
                </a:solidFill>
                <a:latin typeface="Nunito"/>
                <a:ea typeface="Nunito"/>
                <a:cs typeface="Nunito"/>
                <a:sym typeface="Nunito"/>
              </a:rPr>
              <a:t>Onboard established connections at Mayo Clinic and ACE </a:t>
            </a:r>
            <a:endParaRPr b="1" sz="1800">
              <a:solidFill>
                <a:srgbClr val="2D3B4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Font typeface="Nunito"/>
              <a:buChar char="❏"/>
            </a:pPr>
            <a:r>
              <a:rPr b="1" lang="en" sz="1800">
                <a:solidFill>
                  <a:srgbClr val="2D3B45"/>
                </a:solidFill>
                <a:latin typeface="Nunito"/>
                <a:ea typeface="Nunito"/>
                <a:cs typeface="Nunito"/>
                <a:sym typeface="Nunito"/>
              </a:rPr>
              <a:t>Keep Iterating! Keep Talking to Stakeholders</a:t>
            </a:r>
            <a:endParaRPr b="1" sz="1800">
              <a:solidFill>
                <a:srgbClr val="2D3B4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63" name="Google Shape;363;p29"/>
          <p:cNvGrpSpPr/>
          <p:nvPr/>
        </p:nvGrpSpPr>
        <p:grpSpPr>
          <a:xfrm>
            <a:off x="434650" y="1235350"/>
            <a:ext cx="2188756" cy="3600540"/>
            <a:chOff x="0" y="0"/>
            <a:chExt cx="2620010" cy="5182870"/>
          </a:xfrm>
        </p:grpSpPr>
        <p:sp>
          <p:nvSpPr>
            <p:cNvPr id="364" name="Google Shape;364;p29"/>
            <p:cNvSpPr/>
            <p:nvPr/>
          </p:nvSpPr>
          <p:spPr>
            <a:xfrm>
              <a:off x="53340" y="25400"/>
              <a:ext cx="2513330" cy="5132070"/>
            </a:xfrm>
            <a:custGeom>
              <a:rect b="b" l="l" r="r" t="t"/>
              <a:pathLst>
                <a:path extrusionOk="0"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85420" y="156210"/>
              <a:ext cx="2251710" cy="4876800"/>
            </a:xfrm>
            <a:custGeom>
              <a:rect b="b" l="l" r="r" t="t"/>
              <a:pathLst>
                <a:path extrusionOk="0"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99" r="-3689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121410" y="198120"/>
              <a:ext cx="347980" cy="43180"/>
            </a:xfrm>
            <a:custGeom>
              <a:rect b="b" l="l" r="r" t="t"/>
              <a:pathLst>
                <a:path extrusionOk="0"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1578312" y="187909"/>
              <a:ext cx="66636" cy="63602"/>
            </a:xfrm>
            <a:custGeom>
              <a:rect b="b" l="l" r="r" t="t"/>
              <a:pathLst>
                <a:path extrusionOk="0"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0" y="685800"/>
              <a:ext cx="27940" cy="213360"/>
            </a:xfrm>
            <a:custGeom>
              <a:rect b="b" l="l" r="r" t="t"/>
              <a:pathLst>
                <a:path extrusionOk="0"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0" y="1057910"/>
              <a:ext cx="27940" cy="384810"/>
            </a:xfrm>
            <a:custGeom>
              <a:rect b="b" l="l" r="r" t="t"/>
              <a:pathLst>
                <a:path extrusionOk="0"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0" y="1526540"/>
              <a:ext cx="27940" cy="386080"/>
            </a:xfrm>
            <a:custGeom>
              <a:rect b="b" l="l" r="r" t="t"/>
              <a:pathLst>
                <a:path extrusionOk="0"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2592070" y="1184910"/>
              <a:ext cx="27940" cy="618490"/>
            </a:xfrm>
            <a:custGeom>
              <a:rect b="b" l="l" r="r" t="t"/>
              <a:pathLst>
                <a:path extrusionOk="0"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27940" y="0"/>
              <a:ext cx="2564130" cy="5182870"/>
            </a:xfrm>
            <a:custGeom>
              <a:rect b="b" l="l" r="r" t="t"/>
              <a:pathLst>
                <a:path extrusionOk="0"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9"/>
          <p:cNvSpPr/>
          <p:nvPr/>
        </p:nvSpPr>
        <p:spPr>
          <a:xfrm>
            <a:off x="2829525" y="744725"/>
            <a:ext cx="378300" cy="441900"/>
          </a:xfrm>
          <a:prstGeom prst="chevron">
            <a:avLst>
              <a:gd fmla="val 50000" name="adj"/>
            </a:avLst>
          </a:prstGeom>
          <a:solidFill>
            <a:srgbClr val="0E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9"/>
          <p:cNvSpPr/>
          <p:nvPr/>
        </p:nvSpPr>
        <p:spPr>
          <a:xfrm>
            <a:off x="2565075" y="744725"/>
            <a:ext cx="378300" cy="441900"/>
          </a:xfrm>
          <a:prstGeom prst="chevron">
            <a:avLst>
              <a:gd fmla="val 50000" name="adj"/>
            </a:avLst>
          </a:prstGeom>
          <a:solidFill>
            <a:srgbClr val="0E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9148" y="-1204685"/>
            <a:ext cx="3652368" cy="365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 rotWithShape="1">
          <a:blip r:embed="rId3">
            <a:alphaModFix/>
          </a:blip>
          <a:srcRect b="51637" l="0" r="0" t="0"/>
          <a:stretch/>
        </p:blipFill>
        <p:spPr>
          <a:xfrm>
            <a:off x="5759138" y="2985036"/>
            <a:ext cx="3652375" cy="176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516" y="-2515133"/>
            <a:ext cx="5030268" cy="503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0"/>
          <p:cNvSpPr txBox="1"/>
          <p:nvPr/>
        </p:nvSpPr>
        <p:spPr>
          <a:xfrm>
            <a:off x="2265300" y="2271875"/>
            <a:ext cx="4613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Thank you!</a:t>
            </a:r>
            <a:endParaRPr sz="7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19614" t="50000"/>
          <a:stretch/>
        </p:blipFill>
        <p:spPr>
          <a:xfrm>
            <a:off x="5100513" y="0"/>
            <a:ext cx="4043488" cy="251513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0" y="749050"/>
            <a:ext cx="9144000" cy="8619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61309" l="27394" r="0" t="0"/>
          <a:stretch/>
        </p:blipFill>
        <p:spPr>
          <a:xfrm>
            <a:off x="-8650" y="2805175"/>
            <a:ext cx="3652375" cy="194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5"/>
          <p:cNvGrpSpPr/>
          <p:nvPr/>
        </p:nvGrpSpPr>
        <p:grpSpPr>
          <a:xfrm>
            <a:off x="209070" y="3138904"/>
            <a:ext cx="1092060" cy="1047212"/>
            <a:chOff x="1813" y="0"/>
            <a:chExt cx="809173" cy="812800"/>
          </a:xfrm>
        </p:grpSpPr>
        <p:sp>
          <p:nvSpPr>
            <p:cNvPr id="85" name="Google Shape;85;p1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C7E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0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7184" y="2057399"/>
            <a:ext cx="792404" cy="75648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3026545" y="180251"/>
            <a:ext cx="30909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The Problem</a:t>
            </a:r>
            <a:endParaRPr sz="2500"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6">
            <a:alphaModFix/>
          </a:blip>
          <a:srcRect b="0" l="317" r="22325" t="0"/>
          <a:stretch/>
        </p:blipFill>
        <p:spPr>
          <a:xfrm>
            <a:off x="148800" y="2124612"/>
            <a:ext cx="2213400" cy="199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1319100" y="833275"/>
            <a:ext cx="650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Surgeons</a:t>
            </a:r>
            <a:r>
              <a:rPr lang="en" sz="17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have the</a:t>
            </a:r>
            <a:endParaRPr sz="17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Highest Rate</a:t>
            </a:r>
            <a:r>
              <a:rPr b="1"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of</a:t>
            </a:r>
            <a:r>
              <a:rPr b="1"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work-related</a:t>
            </a:r>
            <a:r>
              <a:rPr b="1"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Musculoskeletal Disorders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2" name="Google Shape;92;p15"/>
          <p:cNvGrpSpPr/>
          <p:nvPr/>
        </p:nvGrpSpPr>
        <p:grpSpPr>
          <a:xfrm>
            <a:off x="3948858" y="1775438"/>
            <a:ext cx="492426" cy="437175"/>
            <a:chOff x="6649231" y="1500021"/>
            <a:chExt cx="390287" cy="367065"/>
          </a:xfrm>
        </p:grpSpPr>
        <p:sp>
          <p:nvSpPr>
            <p:cNvPr id="93" name="Google Shape;93;p15"/>
            <p:cNvSpPr/>
            <p:nvPr/>
          </p:nvSpPr>
          <p:spPr>
            <a:xfrm>
              <a:off x="6649231" y="1500021"/>
              <a:ext cx="390287" cy="367065"/>
            </a:xfrm>
            <a:custGeom>
              <a:rect b="b" l="l" r="r" t="t"/>
              <a:pathLst>
                <a:path extrusionOk="0" h="11523" w="12252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759194" y="1602435"/>
              <a:ext cx="161983" cy="161409"/>
            </a:xfrm>
            <a:custGeom>
              <a:rect b="b" l="l" r="r" t="t"/>
              <a:pathLst>
                <a:path extrusionOk="0" h="5067" w="5085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718229" y="1625179"/>
              <a:ext cx="15227" cy="14239"/>
            </a:xfrm>
            <a:custGeom>
              <a:rect b="b" l="l" r="r" t="t"/>
              <a:pathLst>
                <a:path extrusionOk="0" h="447" w="478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712176" y="1588005"/>
              <a:ext cx="16533" cy="14048"/>
            </a:xfrm>
            <a:custGeom>
              <a:rect b="b" l="l" r="r" t="t"/>
              <a:pathLst>
                <a:path extrusionOk="0" h="441" w="519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744796" y="1555003"/>
              <a:ext cx="16628" cy="14367"/>
            </a:xfrm>
            <a:custGeom>
              <a:rect b="b" l="l" r="r" t="t"/>
              <a:pathLst>
                <a:path extrusionOk="0" h="451" w="522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6750115" y="1593707"/>
              <a:ext cx="15577" cy="13952"/>
            </a:xfrm>
            <a:custGeom>
              <a:rect b="b" l="l" r="r" t="t"/>
              <a:pathLst>
                <a:path extrusionOk="0" h="438" w="489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782353" y="1561852"/>
              <a:ext cx="16692" cy="14335"/>
            </a:xfrm>
            <a:custGeom>
              <a:rect b="b" l="l" r="r" t="t"/>
              <a:pathLst>
                <a:path extrusionOk="0" h="450" w="524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884735" y="1791686"/>
              <a:ext cx="15227" cy="14239"/>
            </a:xfrm>
            <a:custGeom>
              <a:rect b="b" l="l" r="r" t="t"/>
              <a:pathLst>
                <a:path extrusionOk="0" h="447" w="478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922292" y="1797738"/>
              <a:ext cx="15195" cy="14271"/>
            </a:xfrm>
            <a:custGeom>
              <a:rect b="b" l="l" r="r" t="t"/>
              <a:pathLst>
                <a:path extrusionOk="0" h="448" w="477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6954911" y="1765118"/>
              <a:ext cx="15195" cy="14271"/>
            </a:xfrm>
            <a:custGeom>
              <a:rect b="b" l="l" r="r" t="t"/>
              <a:pathLst>
                <a:path extrusionOk="0" h="448" w="477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916590" y="1759831"/>
              <a:ext cx="16724" cy="14335"/>
            </a:xfrm>
            <a:custGeom>
              <a:rect b="b" l="l" r="r" t="t"/>
              <a:pathLst>
                <a:path extrusionOk="0" h="450" w="525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948477" y="1727593"/>
              <a:ext cx="16979" cy="14367"/>
            </a:xfrm>
            <a:custGeom>
              <a:rect b="b" l="l" r="r" t="t"/>
              <a:pathLst>
                <a:path extrusionOk="0" h="451" w="533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5"/>
          <p:cNvSpPr/>
          <p:nvPr/>
        </p:nvSpPr>
        <p:spPr>
          <a:xfrm>
            <a:off x="3950213" y="3297050"/>
            <a:ext cx="492431" cy="437166"/>
          </a:xfrm>
          <a:custGeom>
            <a:rect b="b" l="l" r="r" t="t"/>
            <a:pathLst>
              <a:path extrusionOk="0" h="10728" w="1255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rgbClr val="0D5DD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6863164" y="1798180"/>
            <a:ext cx="492425" cy="437191"/>
            <a:chOff x="3996111" y="4291177"/>
            <a:chExt cx="671703" cy="518428"/>
          </a:xfrm>
        </p:grpSpPr>
        <p:sp>
          <p:nvSpPr>
            <p:cNvPr id="107" name="Google Shape;107;p15"/>
            <p:cNvSpPr/>
            <p:nvPr/>
          </p:nvSpPr>
          <p:spPr>
            <a:xfrm>
              <a:off x="4158720" y="4337638"/>
              <a:ext cx="231515" cy="335041"/>
            </a:xfrm>
            <a:custGeom>
              <a:rect b="b" l="l" r="r" t="t"/>
              <a:pathLst>
                <a:path extrusionOk="0" h="6907" w="3513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996111" y="4291177"/>
              <a:ext cx="671703" cy="518428"/>
            </a:xfrm>
            <a:custGeom>
              <a:rect b="b" l="l" r="r" t="t"/>
              <a:pathLst>
                <a:path extrusionOk="0" h="10527" w="10573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15"/>
          <p:cNvGrpSpPr/>
          <p:nvPr/>
        </p:nvGrpSpPr>
        <p:grpSpPr>
          <a:xfrm>
            <a:off x="6863168" y="3297054"/>
            <a:ext cx="492415" cy="437159"/>
            <a:chOff x="2302788" y="1505981"/>
            <a:chExt cx="336188" cy="335425"/>
          </a:xfrm>
        </p:grpSpPr>
        <p:sp>
          <p:nvSpPr>
            <p:cNvPr id="110" name="Google Shape;110;p15"/>
            <p:cNvSpPr/>
            <p:nvPr/>
          </p:nvSpPr>
          <p:spPr>
            <a:xfrm>
              <a:off x="2302788" y="1505981"/>
              <a:ext cx="336188" cy="335425"/>
            </a:xfrm>
            <a:custGeom>
              <a:rect b="b" l="l" r="r" t="t"/>
              <a:pathLst>
                <a:path extrusionOk="0" h="10538" w="10562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327806" y="1530618"/>
              <a:ext cx="287266" cy="286916"/>
            </a:xfrm>
            <a:custGeom>
              <a:rect b="b" l="l" r="r" t="t"/>
              <a:pathLst>
                <a:path extrusionOk="0" h="9014" w="9025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352061" y="1669333"/>
              <a:ext cx="16679" cy="9485"/>
            </a:xfrm>
            <a:custGeom>
              <a:rect b="b" l="l" r="r" t="t"/>
              <a:pathLst>
                <a:path extrusionOk="0" h="298" w="524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466871" y="1554490"/>
              <a:ext cx="123946" cy="124328"/>
            </a:xfrm>
            <a:custGeom>
              <a:rect b="b" l="l" r="r" t="t"/>
              <a:pathLst>
                <a:path extrusionOk="0" h="3906" w="3894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466107" y="1776950"/>
              <a:ext cx="9517" cy="16711"/>
            </a:xfrm>
            <a:custGeom>
              <a:rect b="b" l="l" r="r" t="t"/>
              <a:pathLst>
                <a:path extrusionOk="0" h="52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84272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541544" y="1745216"/>
              <a:ext cx="15565" cy="15087"/>
            </a:xfrm>
            <a:custGeom>
              <a:rect b="b" l="l" r="r" t="t"/>
              <a:pathLst>
                <a:path extrusionOk="0" h="474" w="489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541544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384654" y="1744452"/>
              <a:ext cx="15947" cy="15469"/>
            </a:xfrm>
            <a:custGeom>
              <a:rect b="b" l="l" r="r" t="t"/>
              <a:pathLst>
                <a:path extrusionOk="0" h="486" w="501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360018" y="1624548"/>
              <a:ext cx="18207" cy="12605"/>
            </a:xfrm>
            <a:custGeom>
              <a:rect b="b" l="l" r="r" t="t"/>
              <a:pathLst>
                <a:path extrusionOk="0" h="396" w="572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564271" y="1711126"/>
              <a:ext cx="17475" cy="12796"/>
            </a:xfrm>
            <a:custGeom>
              <a:rect b="b" l="l" r="r" t="t"/>
              <a:pathLst>
                <a:path extrusionOk="0" h="402" w="549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507805" y="1563912"/>
              <a:ext cx="14069" cy="16392"/>
            </a:xfrm>
            <a:custGeom>
              <a:rect b="b" l="l" r="r" t="t"/>
              <a:pathLst>
                <a:path extrusionOk="0" h="515" w="442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420654" y="1767974"/>
              <a:ext cx="14419" cy="16583"/>
            </a:xfrm>
            <a:custGeom>
              <a:rect b="b" l="l" r="r" t="t"/>
              <a:pathLst>
                <a:path extrusionOk="0" h="521" w="453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422532" y="1562448"/>
              <a:ext cx="14451" cy="17093"/>
            </a:xfrm>
            <a:custGeom>
              <a:rect b="b" l="l" r="r" t="t"/>
              <a:pathLst>
                <a:path extrusionOk="0" h="537" w="454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505545" y="1768770"/>
              <a:ext cx="14037" cy="16552"/>
            </a:xfrm>
            <a:custGeom>
              <a:rect b="b" l="l" r="r" t="t"/>
              <a:pathLst>
                <a:path extrusionOk="0" h="520" w="441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565417" y="1625885"/>
              <a:ext cx="17825" cy="13146"/>
            </a:xfrm>
            <a:custGeom>
              <a:rect b="b" l="l" r="r" t="t"/>
              <a:pathLst>
                <a:path extrusionOk="0" h="413" w="56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359254" y="1709312"/>
              <a:ext cx="17825" cy="12732"/>
            </a:xfrm>
            <a:custGeom>
              <a:rect b="b" l="l" r="r" t="t"/>
              <a:pathLst>
                <a:path extrusionOk="0" h="400" w="56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5"/>
          <p:cNvSpPr txBox="1"/>
          <p:nvPr/>
        </p:nvSpPr>
        <p:spPr>
          <a:xfrm>
            <a:off x="3089725" y="2277113"/>
            <a:ext cx="221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8 in 10</a:t>
            </a:r>
            <a:r>
              <a:rPr lang="en" sz="1300">
                <a:latin typeface="Nunito"/>
                <a:ea typeface="Nunito"/>
                <a:cs typeface="Nunito"/>
                <a:sym typeface="Nunito"/>
              </a:rPr>
              <a:t> </a:t>
            </a:r>
            <a:br>
              <a:rPr lang="en" sz="1300">
                <a:latin typeface="Nunito"/>
                <a:ea typeface="Nunito"/>
                <a:cs typeface="Nunito"/>
                <a:sym typeface="Nunito"/>
              </a:rPr>
            </a:br>
            <a:r>
              <a:rPr lang="en" sz="1300">
                <a:latin typeface="Nunito"/>
                <a:ea typeface="Nunito"/>
                <a:cs typeface="Nunito"/>
                <a:sym typeface="Nunito"/>
              </a:rPr>
              <a:t>Surgeons experience chronic back/neck pain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6002675" y="2322594"/>
            <a:ext cx="2213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&gt;$15M</a:t>
            </a:r>
            <a:r>
              <a:rPr lang="en" sz="1300">
                <a:latin typeface="Nunito"/>
                <a:ea typeface="Nunito"/>
                <a:cs typeface="Nunito"/>
                <a:sym typeface="Nunito"/>
              </a:rPr>
              <a:t> </a:t>
            </a:r>
            <a:br>
              <a:rPr lang="en" sz="1300">
                <a:latin typeface="Nunito"/>
                <a:ea typeface="Nunito"/>
                <a:cs typeface="Nunito"/>
                <a:sym typeface="Nunito"/>
              </a:rPr>
            </a:br>
            <a:r>
              <a:rPr lang="en" sz="1300">
                <a:latin typeface="Nunito"/>
                <a:ea typeface="Nunito"/>
                <a:cs typeface="Nunito"/>
                <a:sym typeface="Nunito"/>
              </a:rPr>
              <a:t>Hospital expenditure for MSD-Sick leave &amp; sabbaticals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6002675" y="3818150"/>
            <a:ext cx="221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1 in 5</a:t>
            </a:r>
            <a:r>
              <a:rPr lang="en" sz="1300">
                <a:latin typeface="Nunito"/>
                <a:ea typeface="Nunito"/>
                <a:cs typeface="Nunito"/>
                <a:sym typeface="Nunito"/>
              </a:rPr>
              <a:t> </a:t>
            </a:r>
            <a:br>
              <a:rPr lang="en" sz="1300">
                <a:latin typeface="Nunito"/>
                <a:ea typeface="Nunito"/>
                <a:cs typeface="Nunito"/>
                <a:sym typeface="Nunito"/>
              </a:rPr>
            </a:br>
            <a:r>
              <a:rPr lang="en" sz="1300">
                <a:latin typeface="Nunito"/>
                <a:ea typeface="Nunito"/>
                <a:cs typeface="Nunito"/>
                <a:sym typeface="Nunito"/>
              </a:rPr>
              <a:t>Surgeons plan to retire early as result of physical toll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3075731" y="3818150"/>
            <a:ext cx="221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&gt;76%</a:t>
            </a:r>
            <a:br>
              <a:rPr lang="en" sz="1300">
                <a:latin typeface="Nunito"/>
                <a:ea typeface="Nunito"/>
                <a:cs typeface="Nunito"/>
                <a:sym typeface="Nunito"/>
              </a:rPr>
            </a:br>
            <a:r>
              <a:rPr lang="en" sz="1300">
                <a:latin typeface="Nunito"/>
                <a:ea typeface="Nunito"/>
                <a:cs typeface="Nunito"/>
                <a:sym typeface="Nunito"/>
              </a:rPr>
              <a:t>Surgeons report not having any ergonomic training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/>
          <p:nvPr/>
        </p:nvSpPr>
        <p:spPr>
          <a:xfrm>
            <a:off x="136425" y="844175"/>
            <a:ext cx="4471200" cy="4206000"/>
          </a:xfrm>
          <a:prstGeom prst="roundRect">
            <a:avLst>
              <a:gd fmla="val 16667" name="adj"/>
            </a:avLst>
          </a:prstGeom>
          <a:solidFill>
            <a:srgbClr val="2D3B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b="51637" l="0" r="0" t="0"/>
          <a:stretch/>
        </p:blipFill>
        <p:spPr>
          <a:xfrm>
            <a:off x="5759138" y="2985036"/>
            <a:ext cx="3652375" cy="176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516" y="-2515133"/>
            <a:ext cx="5030268" cy="503026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1300047" y="201713"/>
            <a:ext cx="65439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Cycle of Care &amp; Unmet Need</a:t>
            </a:r>
            <a:endParaRPr b="1" sz="25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>
            <p:ph idx="4294967295" type="body"/>
          </p:nvPr>
        </p:nvSpPr>
        <p:spPr>
          <a:xfrm>
            <a:off x="4834875" y="4133750"/>
            <a:ext cx="4232700" cy="834900"/>
          </a:xfrm>
          <a:prstGeom prst="rect">
            <a:avLst/>
          </a:prstGeom>
          <a:ln cap="flat" cmpd="sng" w="9525">
            <a:solidFill>
              <a:srgbClr val="307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There is a need for a way to address </a:t>
            </a:r>
            <a:r>
              <a:rPr b="1" i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lack of ergonomic surgical</a:t>
            </a:r>
            <a:r>
              <a:rPr i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training</a:t>
            </a:r>
            <a:r>
              <a:rPr i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for </a:t>
            </a:r>
            <a:r>
              <a:rPr b="1" i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back posture</a:t>
            </a:r>
            <a:r>
              <a:rPr i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 </a:t>
            </a:r>
            <a:r>
              <a:rPr b="1" i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surgical residents</a:t>
            </a:r>
            <a:r>
              <a:rPr i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to </a:t>
            </a:r>
            <a:r>
              <a:rPr b="1" i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reduce MSD risk.</a:t>
            </a: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1" name="Google Shape;141;p16"/>
          <p:cNvPicPr preferRelativeResize="0"/>
          <p:nvPr/>
        </p:nvPicPr>
        <p:blipFill rotWithShape="1">
          <a:blip r:embed="rId6">
            <a:alphaModFix/>
          </a:blip>
          <a:srcRect b="15313" l="0" r="0" t="126"/>
          <a:stretch/>
        </p:blipFill>
        <p:spPr>
          <a:xfrm>
            <a:off x="5652035" y="825500"/>
            <a:ext cx="2450240" cy="318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6"/>
          <p:cNvGrpSpPr/>
          <p:nvPr/>
        </p:nvGrpSpPr>
        <p:grpSpPr>
          <a:xfrm rot="1279878">
            <a:off x="938319" y="1863958"/>
            <a:ext cx="2721911" cy="2561406"/>
            <a:chOff x="3179914" y="2889488"/>
            <a:chExt cx="422876" cy="404911"/>
          </a:xfrm>
        </p:grpSpPr>
        <p:sp>
          <p:nvSpPr>
            <p:cNvPr id="143" name="Google Shape;143;p16"/>
            <p:cNvSpPr/>
            <p:nvPr/>
          </p:nvSpPr>
          <p:spPr>
            <a:xfrm>
              <a:off x="3402328" y="2889749"/>
              <a:ext cx="163726" cy="157477"/>
            </a:xfrm>
            <a:custGeom>
              <a:rect b="b" l="l" r="r" t="t"/>
              <a:pathLst>
                <a:path extrusionOk="0"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3467807" y="3000956"/>
              <a:ext cx="134983" cy="191707"/>
            </a:xfrm>
            <a:custGeom>
              <a:rect b="b" l="l" r="r" t="t"/>
              <a:pathLst>
                <a:path extrusionOk="0"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3222637" y="2889488"/>
              <a:ext cx="198457" cy="149224"/>
            </a:xfrm>
            <a:custGeom>
              <a:rect b="b" l="l" r="r" t="t"/>
              <a:pathLst>
                <a:path extrusionOk="0"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3179914" y="2991462"/>
              <a:ext cx="133960" cy="190205"/>
            </a:xfrm>
            <a:custGeom>
              <a:rect b="b" l="l" r="r" t="t"/>
              <a:pathLst>
                <a:path extrusionOk="0"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3215887" y="3136661"/>
              <a:ext cx="162725" cy="157477"/>
            </a:xfrm>
            <a:custGeom>
              <a:rect b="b" l="l" r="r" t="t"/>
              <a:pathLst>
                <a:path extrusionOk="0"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3359605" y="3146677"/>
              <a:ext cx="200439" cy="147722"/>
            </a:xfrm>
            <a:custGeom>
              <a:rect b="b" l="l" r="r" t="t"/>
              <a:pathLst>
                <a:path extrusionOk="0"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49" name="Google Shape;149;p16"/>
          <p:cNvSpPr txBox="1"/>
          <p:nvPr/>
        </p:nvSpPr>
        <p:spPr>
          <a:xfrm>
            <a:off x="1837275" y="1975575"/>
            <a:ext cx="9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Surgical training</a:t>
            </a:r>
            <a:endParaRPr sz="12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2610850" y="2369625"/>
            <a:ext cx="99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Operate for 4-12 hrs</a:t>
            </a:r>
            <a:endParaRPr sz="12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610850" y="3309600"/>
            <a:ext cx="9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Bad posture</a:t>
            </a:r>
            <a:endParaRPr sz="12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1787325" y="3799900"/>
            <a:ext cx="9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Pain after surgery</a:t>
            </a:r>
            <a:endParaRPr sz="12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1003525" y="2462013"/>
            <a:ext cx="9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Go home, rest</a:t>
            </a:r>
            <a:endParaRPr sz="12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728375" y="3284225"/>
            <a:ext cx="157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Stretch</a:t>
            </a:r>
            <a:br>
              <a:rPr lang="en" sz="7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7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Pain Medication</a:t>
            </a:r>
            <a:br>
              <a:rPr lang="en" sz="7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7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Physical Therapy</a:t>
            </a:r>
            <a:endParaRPr sz="700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55" name="Google Shape;155;p16"/>
          <p:cNvGrpSpPr/>
          <p:nvPr/>
        </p:nvGrpSpPr>
        <p:grpSpPr>
          <a:xfrm>
            <a:off x="272909" y="1244534"/>
            <a:ext cx="4052740" cy="3800263"/>
            <a:chOff x="2543222" y="2802319"/>
            <a:chExt cx="492172" cy="492122"/>
          </a:xfrm>
        </p:grpSpPr>
        <p:sp>
          <p:nvSpPr>
            <p:cNvPr id="156" name="Google Shape;156;p16"/>
            <p:cNvSpPr/>
            <p:nvPr/>
          </p:nvSpPr>
          <p:spPr>
            <a:xfrm>
              <a:off x="2712955" y="2802319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854917" y="2814237"/>
              <a:ext cx="133278" cy="108667"/>
            </a:xfrm>
            <a:custGeom>
              <a:rect b="b" l="l" r="r" t="t"/>
              <a:pathLst>
                <a:path extrusionOk="0" h="6738" w="8264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2961901" y="3048363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2590054" y="2814414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2961901" y="2903626"/>
              <a:ext cx="73493" cy="144760"/>
            </a:xfrm>
            <a:custGeom>
              <a:rect b="b" l="l" r="r" t="t"/>
              <a:pathLst>
                <a:path extrusionOk="0" h="8976" w="4557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2854917" y="3174037"/>
              <a:ext cx="133278" cy="108490"/>
            </a:xfrm>
            <a:custGeom>
              <a:rect b="b" l="l" r="r" t="t"/>
              <a:pathLst>
                <a:path extrusionOk="0" h="6727" w="8264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2543222" y="2903997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2712955" y="3251413"/>
              <a:ext cx="151969" cy="43028"/>
            </a:xfrm>
            <a:custGeom>
              <a:rect b="b" l="l" r="r" t="t"/>
              <a:pathLst>
                <a:path extrusionOk="0" h="2668" w="9423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2590054" y="3173666"/>
              <a:ext cx="132907" cy="108667"/>
            </a:xfrm>
            <a:custGeom>
              <a:rect b="b" l="l" r="r" t="t"/>
              <a:pathLst>
                <a:path extrusionOk="0" h="6738" w="8241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2543222" y="3048363"/>
              <a:ext cx="73122" cy="144390"/>
            </a:xfrm>
            <a:custGeom>
              <a:rect b="b" l="l" r="r" t="t"/>
              <a:pathLst>
                <a:path extrusionOk="0" h="8953" w="4534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6"/>
          <p:cNvSpPr txBox="1"/>
          <p:nvPr/>
        </p:nvSpPr>
        <p:spPr>
          <a:xfrm>
            <a:off x="961825" y="1320725"/>
            <a:ext cx="9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9F1FF"/>
                </a:solidFill>
                <a:latin typeface="Nunito"/>
                <a:ea typeface="Nunito"/>
                <a:cs typeface="Nunito"/>
                <a:sym typeface="Nunito"/>
              </a:rPr>
              <a:t>Injury &amp; MSD’s</a:t>
            </a:r>
            <a:endParaRPr b="1" sz="1200">
              <a:solidFill>
                <a:srgbClr val="E9F1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3606250" y="2762525"/>
            <a:ext cx="112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9F1FF"/>
                </a:solidFill>
                <a:latin typeface="Nunito"/>
                <a:ea typeface="Nunito"/>
                <a:cs typeface="Nunito"/>
                <a:sym typeface="Nunito"/>
              </a:rPr>
              <a:t>Sabbatical</a:t>
            </a:r>
            <a:endParaRPr b="1" sz="1200">
              <a:solidFill>
                <a:srgbClr val="E9F1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734825" y="4212613"/>
            <a:ext cx="92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9F1FF"/>
                </a:solidFill>
                <a:latin typeface="Nunito"/>
                <a:ea typeface="Nunito"/>
                <a:cs typeface="Nunito"/>
                <a:sym typeface="Nunito"/>
              </a:rPr>
              <a:t>Frequent strain &amp; pain</a:t>
            </a:r>
            <a:endParaRPr b="1" sz="1200">
              <a:solidFill>
                <a:srgbClr val="E9F1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16"/>
          <p:cNvSpPr/>
          <p:nvPr/>
        </p:nvSpPr>
        <p:spPr>
          <a:xfrm rot="-1208300">
            <a:off x="1944644" y="4465213"/>
            <a:ext cx="288614" cy="264262"/>
          </a:xfrm>
          <a:custGeom>
            <a:rect b="b" l="l" r="r" t="t"/>
            <a:pathLst>
              <a:path extrusionOk="0" h="1335" w="1458">
                <a:moveTo>
                  <a:pt x="974" y="0"/>
                </a:moveTo>
                <a:cubicBezTo>
                  <a:pt x="931" y="311"/>
                  <a:pt x="707" y="570"/>
                  <a:pt x="404" y="657"/>
                </a:cubicBezTo>
                <a:lnTo>
                  <a:pt x="404" y="491"/>
                </a:lnTo>
                <a:lnTo>
                  <a:pt x="0" y="902"/>
                </a:lnTo>
                <a:lnTo>
                  <a:pt x="404" y="1335"/>
                </a:lnTo>
                <a:lnTo>
                  <a:pt x="404" y="1140"/>
                </a:lnTo>
                <a:cubicBezTo>
                  <a:pt x="967" y="1039"/>
                  <a:pt x="1400" y="577"/>
                  <a:pt x="145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/>
          <p:nvPr/>
        </p:nvSpPr>
        <p:spPr>
          <a:xfrm rot="-4688527">
            <a:off x="321428" y="2570814"/>
            <a:ext cx="363269" cy="173640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16"/>
          <p:cNvSpPr/>
          <p:nvPr/>
        </p:nvSpPr>
        <p:spPr>
          <a:xfrm rot="1901897">
            <a:off x="3153054" y="1618709"/>
            <a:ext cx="363260" cy="173639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16"/>
          <p:cNvSpPr/>
          <p:nvPr/>
        </p:nvSpPr>
        <p:spPr>
          <a:xfrm rot="7759273">
            <a:off x="3454276" y="4324910"/>
            <a:ext cx="363263" cy="173640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16"/>
          <p:cNvSpPr txBox="1"/>
          <p:nvPr>
            <p:ph idx="4294967295" type="title"/>
          </p:nvPr>
        </p:nvSpPr>
        <p:spPr>
          <a:xfrm>
            <a:off x="875175" y="835225"/>
            <a:ext cx="29937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rgbClr val="DAEDF2"/>
                </a:solidFill>
                <a:latin typeface="Nunito"/>
                <a:ea typeface="Nunito"/>
                <a:cs typeface="Nunito"/>
                <a:sym typeface="Nunito"/>
              </a:rPr>
              <a:t>From Residency To Surgeon Attending</a:t>
            </a:r>
            <a:endParaRPr b="1" sz="1200">
              <a:solidFill>
                <a:srgbClr val="DAEDF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7"/>
          <p:cNvPicPr preferRelativeResize="0"/>
          <p:nvPr/>
        </p:nvPicPr>
        <p:blipFill rotWithShape="1">
          <a:blip r:embed="rId3">
            <a:alphaModFix/>
          </a:blip>
          <a:srcRect b="0" l="39031" r="0" t="40828"/>
          <a:stretch/>
        </p:blipFill>
        <p:spPr>
          <a:xfrm>
            <a:off x="0" y="0"/>
            <a:ext cx="2226738" cy="21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 rotWithShape="1">
          <a:blip r:embed="rId4">
            <a:alphaModFix/>
          </a:blip>
          <a:srcRect b="0" l="0" r="19614" t="50000"/>
          <a:stretch/>
        </p:blipFill>
        <p:spPr>
          <a:xfrm>
            <a:off x="5100513" y="0"/>
            <a:ext cx="4043488" cy="251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 rotWithShape="1">
          <a:blip r:embed="rId3">
            <a:alphaModFix/>
          </a:blip>
          <a:srcRect b="53808" l="0" r="29208" t="0"/>
          <a:stretch/>
        </p:blipFill>
        <p:spPr>
          <a:xfrm>
            <a:off x="6558363" y="3064350"/>
            <a:ext cx="2585638" cy="16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/>
        </p:nvSpPr>
        <p:spPr>
          <a:xfrm>
            <a:off x="679033" y="249976"/>
            <a:ext cx="3090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6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E5DDF"/>
                </a:solidFill>
                <a:latin typeface="Nunito"/>
                <a:ea typeface="Nunito"/>
                <a:cs typeface="Nunito"/>
                <a:sym typeface="Nunito"/>
              </a:rPr>
              <a:t>Solution</a:t>
            </a:r>
            <a:endParaRPr sz="3000">
              <a:solidFill>
                <a:srgbClr val="0E5DDF"/>
              </a:solidFill>
            </a:endParaRPr>
          </a:p>
        </p:txBody>
      </p:sp>
      <p:pic>
        <p:nvPicPr>
          <p:cNvPr id="182" name="Google Shape;1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1188" y="78131"/>
            <a:ext cx="2762240" cy="159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1187" y="1704713"/>
            <a:ext cx="2762240" cy="1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 rotWithShape="1">
          <a:blip r:embed="rId8">
            <a:alphaModFix/>
          </a:blip>
          <a:srcRect b="15031" l="0" r="0" t="0"/>
          <a:stretch/>
        </p:blipFill>
        <p:spPr>
          <a:xfrm>
            <a:off x="6141188" y="3360425"/>
            <a:ext cx="2762240" cy="135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 rotWithShape="1">
          <a:blip r:embed="rId9">
            <a:alphaModFix/>
          </a:blip>
          <a:srcRect b="0" l="0" r="6050" t="0"/>
          <a:stretch/>
        </p:blipFill>
        <p:spPr>
          <a:xfrm>
            <a:off x="3405744" y="249975"/>
            <a:ext cx="2332525" cy="441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863" y="1604625"/>
            <a:ext cx="2900062" cy="207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1914" y="1846285"/>
            <a:ext cx="2476134" cy="1356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0516" y="-2515133"/>
            <a:ext cx="5030268" cy="503026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/>
          <p:nvPr/>
        </p:nvSpPr>
        <p:spPr>
          <a:xfrm>
            <a:off x="4781975" y="1019850"/>
            <a:ext cx="4074600" cy="3384300"/>
          </a:xfrm>
          <a:prstGeom prst="roundRect">
            <a:avLst>
              <a:gd fmla="val 16667" name="adj"/>
            </a:avLst>
          </a:prstGeom>
          <a:solidFill>
            <a:srgbClr val="2D3B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95" name="Google Shape;195;p18"/>
          <p:cNvSpPr/>
          <p:nvPr/>
        </p:nvSpPr>
        <p:spPr>
          <a:xfrm>
            <a:off x="298800" y="1019850"/>
            <a:ext cx="4074600" cy="3384300"/>
          </a:xfrm>
          <a:prstGeom prst="roundRect">
            <a:avLst>
              <a:gd fmla="val 16667" name="adj"/>
            </a:avLst>
          </a:prstGeom>
          <a:solidFill>
            <a:srgbClr val="2D3B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6" name="Google Shape;1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 txBox="1"/>
          <p:nvPr>
            <p:ph idx="4294967295" type="body"/>
          </p:nvPr>
        </p:nvSpPr>
        <p:spPr>
          <a:xfrm>
            <a:off x="585750" y="3537600"/>
            <a:ext cx="35007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b="1" lang="en" sz="1320">
                <a:solidFill>
                  <a:srgbClr val="DAEDF2"/>
                </a:solidFill>
                <a:latin typeface="Nunito"/>
                <a:ea typeface="Nunito"/>
                <a:cs typeface="Nunito"/>
                <a:sym typeface="Nunito"/>
              </a:rPr>
              <a:t>Instant visual feedback during surgery that prompts surgeon to correct posture</a:t>
            </a:r>
            <a:endParaRPr b="1" sz="1320">
              <a:solidFill>
                <a:srgbClr val="DAEDF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8" name="Google Shape;1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1838" y="1490713"/>
            <a:ext cx="1270325" cy="1857275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3388" y="2645137"/>
            <a:ext cx="719750" cy="7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7">
            <a:alphaModFix/>
          </a:blip>
          <a:srcRect b="0" l="1429" r="0" t="3577"/>
          <a:stretch/>
        </p:blipFill>
        <p:spPr>
          <a:xfrm>
            <a:off x="5107950" y="1490725"/>
            <a:ext cx="2155200" cy="9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2300" y="1490725"/>
            <a:ext cx="1270274" cy="188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 rotWithShape="1">
          <a:blip r:embed="rId9">
            <a:alphaModFix/>
          </a:blip>
          <a:srcRect b="6634" l="48379" r="5657" t="18312"/>
          <a:stretch/>
        </p:blipFill>
        <p:spPr>
          <a:xfrm>
            <a:off x="5107950" y="2580700"/>
            <a:ext cx="1336298" cy="7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 txBox="1"/>
          <p:nvPr>
            <p:ph idx="4294967295" type="body"/>
          </p:nvPr>
        </p:nvSpPr>
        <p:spPr>
          <a:xfrm>
            <a:off x="4823975" y="3510200"/>
            <a:ext cx="41586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b="1" lang="en" sz="1320">
                <a:solidFill>
                  <a:srgbClr val="DAEDF2"/>
                </a:solidFill>
                <a:latin typeface="Nunito"/>
                <a:ea typeface="Nunito"/>
                <a:cs typeface="Nunito"/>
                <a:sym typeface="Nunito"/>
              </a:rPr>
              <a:t>Measuring bad posture, report generation for further work with PT and AI recommended everyday stretches</a:t>
            </a:r>
            <a:endParaRPr b="1" sz="1320">
              <a:solidFill>
                <a:srgbClr val="DAEDF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4" name="Google Shape;204;p18"/>
          <p:cNvSpPr txBox="1"/>
          <p:nvPr>
            <p:ph idx="4294967295" type="title"/>
          </p:nvPr>
        </p:nvSpPr>
        <p:spPr>
          <a:xfrm>
            <a:off x="311700" y="24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How InSim Breaks Down The Problem</a:t>
            </a:r>
            <a:endParaRPr b="1">
              <a:solidFill>
                <a:srgbClr val="0944A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9148" y="-1204685"/>
            <a:ext cx="3652368" cy="365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3">
            <a:alphaModFix/>
          </a:blip>
          <a:srcRect b="51637" l="0" r="0" t="0"/>
          <a:stretch/>
        </p:blipFill>
        <p:spPr>
          <a:xfrm>
            <a:off x="5759138" y="2985036"/>
            <a:ext cx="3652375" cy="176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516" y="-2515133"/>
            <a:ext cx="5030268" cy="5030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/>
          <p:nvPr/>
        </p:nvSpPr>
        <p:spPr>
          <a:xfrm>
            <a:off x="1300047" y="201713"/>
            <a:ext cx="65439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E5DDF"/>
                </a:solidFill>
                <a:latin typeface="Nunito"/>
                <a:ea typeface="Nunito"/>
                <a:cs typeface="Nunito"/>
                <a:sym typeface="Nunito"/>
              </a:rPr>
              <a:t>Customer Archetype &amp; Value Proposition</a:t>
            </a:r>
            <a:endParaRPr b="1" sz="2500">
              <a:solidFill>
                <a:srgbClr val="0E5DD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p19"/>
          <p:cNvGraphicFramePr/>
          <p:nvPr/>
        </p:nvGraphicFramePr>
        <p:xfrm>
          <a:off x="491200" y="733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{B6304ED2-FF28-4D3C-A628-FDDB9F4E8FC5}</a:tableStyleId>
              </a:tblPr>
              <a:tblGrid>
                <a:gridCol w="2720525"/>
                <a:gridCol w="2720525"/>
                <a:gridCol w="2720525"/>
              </a:tblGrid>
              <a:tr h="37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944A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Stakeholders</a:t>
                      </a:r>
                      <a:endParaRPr b="1" sz="1500">
                        <a:solidFill>
                          <a:srgbClr val="0944A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944A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Value Propositions</a:t>
                      </a:r>
                      <a:endParaRPr b="1" sz="1500">
                        <a:solidFill>
                          <a:srgbClr val="0944A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944A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Delivering Value</a:t>
                      </a:r>
                      <a:endParaRPr b="1" sz="1500">
                        <a:solidFill>
                          <a:srgbClr val="0944A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0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Hospitals</a:t>
                      </a:r>
                      <a:endParaRPr b="1"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Reducing $15M (per hospital) loss due to surgeon absence </a:t>
                      </a:r>
                      <a:endParaRPr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Monitoring Learning Progress</a:t>
                      </a:r>
                      <a:endParaRPr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By reducing workplace MSDs (surgical setting)</a:t>
                      </a:r>
                      <a:endParaRPr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9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Surgical Residents</a:t>
                      </a:r>
                      <a:endParaRPr b="1"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Career Longevity</a:t>
                      </a:r>
                      <a:endParaRPr sz="150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Improved Quality of Life</a:t>
                      </a:r>
                      <a:endParaRPr sz="150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Personalizable </a:t>
                      </a:r>
                      <a:endParaRPr sz="150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Non-Disruptive</a:t>
                      </a:r>
                      <a:endParaRPr sz="150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Real-time posture correction specific to surgical tasks</a:t>
                      </a:r>
                      <a:endParaRPr sz="150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2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Insurance Companies</a:t>
                      </a:r>
                      <a:endParaRPr b="1"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Reduced MSD related Disability Claims</a:t>
                      </a:r>
                      <a:endParaRPr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MSD Preventative Training for surgeons</a:t>
                      </a:r>
                      <a:endParaRPr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25635" y="-1491162"/>
            <a:ext cx="3652368" cy="365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516" y="-2515133"/>
            <a:ext cx="5030268" cy="503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 rotWithShape="1">
          <a:blip r:embed="rId3">
            <a:alphaModFix/>
          </a:blip>
          <a:srcRect b="53494" l="0" r="0" t="0"/>
          <a:stretch/>
        </p:blipFill>
        <p:spPr>
          <a:xfrm>
            <a:off x="6558363" y="3064352"/>
            <a:ext cx="3652375" cy="16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 rotWithShape="1">
          <a:blip r:embed="rId4">
            <a:alphaModFix/>
          </a:blip>
          <a:srcRect b="61080" l="0" r="0" t="0"/>
          <a:stretch/>
        </p:blipFill>
        <p:spPr>
          <a:xfrm>
            <a:off x="-1386537" y="2805178"/>
            <a:ext cx="5030263" cy="19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8907" y="3615414"/>
            <a:ext cx="836769" cy="83676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/>
          <p:nvPr/>
        </p:nvSpPr>
        <p:spPr>
          <a:xfrm>
            <a:off x="329845" y="182556"/>
            <a:ext cx="3912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944A1"/>
                </a:solidFill>
                <a:latin typeface="Nunito"/>
                <a:ea typeface="Nunito"/>
                <a:cs typeface="Nunito"/>
                <a:sym typeface="Nunito"/>
              </a:rPr>
              <a:t>Market</a:t>
            </a:r>
            <a:endParaRPr sz="3000">
              <a:solidFill>
                <a:srgbClr val="0944A1"/>
              </a:solidFill>
            </a:endParaRPr>
          </a:p>
        </p:txBody>
      </p:sp>
      <p:pic>
        <p:nvPicPr>
          <p:cNvPr id="225" name="Google Shape;2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0"/>
          <p:cNvGrpSpPr/>
          <p:nvPr/>
        </p:nvGrpSpPr>
        <p:grpSpPr>
          <a:xfrm>
            <a:off x="1048849" y="698486"/>
            <a:ext cx="3755803" cy="3753493"/>
            <a:chOff x="2961500" y="961400"/>
            <a:chExt cx="3221100" cy="3220500"/>
          </a:xfrm>
        </p:grpSpPr>
        <p:sp>
          <p:nvSpPr>
            <p:cNvPr id="227" name="Google Shape;227;p20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8" name="Google Shape;228;p20"/>
            <p:cNvSpPr txBox="1"/>
            <p:nvPr/>
          </p:nvSpPr>
          <p:spPr>
            <a:xfrm>
              <a:off x="3782900" y="1200950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Total Addressable Market (Health and </a:t>
              </a:r>
              <a:r>
                <a:rPr b="1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Wellness</a:t>
              </a:r>
              <a:r>
                <a:rPr b="1" baseline="30000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1</a:t>
              </a:r>
              <a:r>
                <a:rPr b="1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):   </a:t>
              </a:r>
              <a:endParaRPr b="1" sz="1000">
                <a:solidFill>
                  <a:srgbClr val="EEEEEE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$450 Billion</a:t>
              </a:r>
              <a:endParaRPr b="1" sz="1000">
                <a:solidFill>
                  <a:srgbClr val="EEEEEE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EEEEEE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229" name="Google Shape;229;p20"/>
          <p:cNvGrpSpPr/>
          <p:nvPr/>
        </p:nvGrpSpPr>
        <p:grpSpPr>
          <a:xfrm>
            <a:off x="1518412" y="1558038"/>
            <a:ext cx="2839382" cy="2894141"/>
            <a:chOff x="3401684" y="1731208"/>
            <a:chExt cx="2340600" cy="2451000"/>
          </a:xfrm>
        </p:grpSpPr>
        <p:sp>
          <p:nvSpPr>
            <p:cNvPr id="230" name="Google Shape;230;p20"/>
            <p:cNvSpPr/>
            <p:nvPr/>
          </p:nvSpPr>
          <p:spPr>
            <a:xfrm>
              <a:off x="3401684" y="1731208"/>
              <a:ext cx="2340600" cy="24510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3833274" y="1912069"/>
              <a:ext cx="1477200" cy="7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Serviceable Addressable Market (Posture Correction for Healthcare workers</a:t>
              </a:r>
              <a:r>
                <a:rPr b="1" baseline="30000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2,3</a:t>
              </a:r>
              <a:r>
                <a:rPr b="1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): </a:t>
              </a:r>
              <a:endParaRPr b="1" sz="1000">
                <a:solidFill>
                  <a:srgbClr val="EEEEEE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$9B</a:t>
              </a:r>
              <a:endParaRPr b="1" sz="1000">
                <a:solidFill>
                  <a:srgbClr val="EEEEEE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232" name="Google Shape;232;p20"/>
          <p:cNvGrpSpPr/>
          <p:nvPr/>
        </p:nvGrpSpPr>
        <p:grpSpPr>
          <a:xfrm>
            <a:off x="2031169" y="2707904"/>
            <a:ext cx="1791627" cy="1744278"/>
            <a:chOff x="3833620" y="2704915"/>
            <a:chExt cx="1476900" cy="1477200"/>
          </a:xfrm>
        </p:grpSpPr>
        <p:sp>
          <p:nvSpPr>
            <p:cNvPr id="233" name="Google Shape;233;p20"/>
            <p:cNvSpPr/>
            <p:nvPr/>
          </p:nvSpPr>
          <p:spPr>
            <a:xfrm>
              <a:off x="3833620" y="2704915"/>
              <a:ext cx="1476900" cy="14772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EEEEEE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3957047" y="3143188"/>
              <a:ext cx="1230000" cy="6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Serviceable Obtainable Market (10% Penetration Rate): </a:t>
              </a:r>
              <a:endParaRPr b="1" sz="1000">
                <a:solidFill>
                  <a:srgbClr val="EEEEEE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$</a:t>
              </a:r>
              <a:r>
                <a:rPr b="1" lang="en" sz="1000">
                  <a:solidFill>
                    <a:srgbClr val="EEEEEE"/>
                  </a:solidFill>
                  <a:latin typeface="Inria Sans"/>
                  <a:ea typeface="Inria Sans"/>
                  <a:cs typeface="Inria Sans"/>
                  <a:sym typeface="Inria Sans"/>
                </a:rPr>
                <a:t>900 Million</a:t>
              </a:r>
              <a:endParaRPr b="1" sz="1000">
                <a:solidFill>
                  <a:srgbClr val="EEEEEE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sp>
        <p:nvSpPr>
          <p:cNvPr id="235" name="Google Shape;235;p20"/>
          <p:cNvSpPr txBox="1"/>
          <p:nvPr/>
        </p:nvSpPr>
        <p:spPr>
          <a:xfrm>
            <a:off x="4977475" y="1540675"/>
            <a:ext cx="3755700" cy="1264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Target Market:</a:t>
            </a:r>
            <a:r>
              <a:rPr lang="en" sz="12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Surgical Education and Training</a:t>
            </a:r>
            <a:endParaRPr sz="12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Target Population:</a:t>
            </a:r>
            <a:r>
              <a:rPr lang="en" sz="12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Medical Students, Residents</a:t>
            </a:r>
            <a:endParaRPr sz="12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Funding: </a:t>
            </a:r>
            <a:r>
              <a:rPr lang="en" sz="12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Chief Medical Officer; Med-Simulation Education</a:t>
            </a:r>
            <a:endParaRPr sz="12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Penetration Rate:</a:t>
            </a:r>
            <a:r>
              <a:rPr lang="en" sz="12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10%</a:t>
            </a:r>
            <a:endParaRPr b="1"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5070231" y="575763"/>
            <a:ext cx="3363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5575296" y="1037560"/>
            <a:ext cx="2353500" cy="2925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Inria Sans"/>
                <a:ea typeface="Inria Sans"/>
                <a:cs typeface="Inria Sans"/>
                <a:sym typeface="Inria Sans"/>
              </a:rPr>
              <a:t>Market Analysis (USA)</a:t>
            </a:r>
            <a:endParaRPr b="1" sz="1300">
              <a:solidFill>
                <a:srgbClr val="FFFFFF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390375" y="4792913"/>
            <a:ext cx="43257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>
                <a:latin typeface="Calibri"/>
                <a:ea typeface="Calibri"/>
                <a:cs typeface="Calibri"/>
                <a:sym typeface="Calibri"/>
              </a:rPr>
              <a:t>Straits Research. (n.d.) Wearable Fitness Trackers Market. Straits Research. Available at: https://straitsresearch.com/report/wearable-fitness-trackers-market (Accessed: 26th April 2023)</a:t>
            </a:r>
            <a:br>
              <a:rPr lang="en" sz="300">
                <a:latin typeface="Calibri"/>
                <a:ea typeface="Calibri"/>
                <a:cs typeface="Calibri"/>
                <a:sym typeface="Calibri"/>
              </a:rPr>
            </a:br>
            <a:r>
              <a:rPr lang="en" sz="300">
                <a:latin typeface="Calibri"/>
                <a:ea typeface="Calibri"/>
                <a:cs typeface="Calibri"/>
                <a:sym typeface="Calibri"/>
              </a:rPr>
              <a:t>McKinsey &amp; Company. (n.d.) Feeling Good: The Future of the $1.5 Trillion Wellness Market. McKinsey &amp; Company. Available at: https://www.mckinsey.com/industries/consumer-packaged-goods/our-insights/feeling-good-the-future-of-the-1-5-trillion-wellness-market (Accessed: 26th April 2023)</a:t>
            </a:r>
            <a:endParaRPr sz="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00">
                <a:latin typeface="Calibri"/>
                <a:ea typeface="Calibri"/>
                <a:cs typeface="Calibri"/>
                <a:sym typeface="Calibri"/>
              </a:rPr>
              <a:t>SAM estimated 1.8% adults are surgeons (https://www.statista.com/statistics/209424/us-number-of-active-physicians-by-specialty-area/), approximately 45% Posture market = Adults (from above report) </a:t>
            </a:r>
            <a:endParaRPr sz="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1"/>
          <p:cNvPicPr preferRelativeResize="0"/>
          <p:nvPr/>
        </p:nvPicPr>
        <p:blipFill rotWithShape="1">
          <a:blip r:embed="rId3">
            <a:alphaModFix/>
          </a:blip>
          <a:srcRect b="0" l="38796" r="0" t="40828"/>
          <a:stretch/>
        </p:blipFill>
        <p:spPr>
          <a:xfrm>
            <a:off x="-8650" y="0"/>
            <a:ext cx="2235388" cy="21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4">
            <a:alphaModFix/>
          </a:blip>
          <a:srcRect b="0" l="0" r="19614" t="50000"/>
          <a:stretch/>
        </p:blipFill>
        <p:spPr>
          <a:xfrm>
            <a:off x="5100513" y="0"/>
            <a:ext cx="4043488" cy="251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 rotWithShape="1">
          <a:blip r:embed="rId3">
            <a:alphaModFix/>
          </a:blip>
          <a:srcRect b="53494" l="0" r="29208" t="0"/>
          <a:stretch/>
        </p:blipFill>
        <p:spPr>
          <a:xfrm>
            <a:off x="6558363" y="3064350"/>
            <a:ext cx="2585638" cy="16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 rotWithShape="1">
          <a:blip r:embed="rId4">
            <a:alphaModFix/>
          </a:blip>
          <a:srcRect b="61080" l="27394" r="0" t="0"/>
          <a:stretch/>
        </p:blipFill>
        <p:spPr>
          <a:xfrm>
            <a:off x="-8650" y="2805175"/>
            <a:ext cx="3652375" cy="19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657" y="3129238"/>
            <a:ext cx="836769" cy="83676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1"/>
          <p:cNvSpPr txBox="1"/>
          <p:nvPr/>
        </p:nvSpPr>
        <p:spPr>
          <a:xfrm>
            <a:off x="1552800" y="342600"/>
            <a:ext cx="6149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E5DDF"/>
                </a:solidFill>
                <a:latin typeface="Nunito"/>
                <a:ea typeface="Nunito"/>
                <a:cs typeface="Nunito"/>
                <a:sym typeface="Nunito"/>
              </a:rPr>
              <a:t>Business Model: B2B and B2C </a:t>
            </a:r>
            <a:endParaRPr sz="3000">
              <a:solidFill>
                <a:srgbClr val="0E5DDF"/>
              </a:solidFill>
            </a:endParaRPr>
          </a:p>
        </p:txBody>
      </p:sp>
      <p:pic>
        <p:nvPicPr>
          <p:cNvPr id="249" name="Google Shape;2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/>
          <p:nvPr/>
        </p:nvSpPr>
        <p:spPr>
          <a:xfrm>
            <a:off x="9202344" y="993225"/>
            <a:ext cx="15000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Target Market:</a:t>
            </a:r>
            <a:r>
              <a:rPr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Surgical Education and Training</a:t>
            </a:r>
            <a:endParaRPr sz="8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Target Population:</a:t>
            </a:r>
            <a:r>
              <a:rPr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Medical Students, Residents</a:t>
            </a:r>
            <a:endParaRPr sz="8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Business Model:</a:t>
            </a:r>
            <a:r>
              <a:rPr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Subscription Based </a:t>
            </a:r>
            <a:endParaRPr sz="8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Price/Product:</a:t>
            </a:r>
            <a:r>
              <a:rPr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$350</a:t>
            </a:r>
            <a:endParaRPr sz="8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Penetration Rate:</a:t>
            </a:r>
            <a:r>
              <a:rPr lang="en" sz="8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10%</a:t>
            </a:r>
            <a:endParaRPr sz="700"/>
          </a:p>
        </p:txBody>
      </p:sp>
      <p:sp>
        <p:nvSpPr>
          <p:cNvPr id="251" name="Google Shape;251;p21"/>
          <p:cNvSpPr txBox="1"/>
          <p:nvPr/>
        </p:nvSpPr>
        <p:spPr>
          <a:xfrm>
            <a:off x="2452950" y="942635"/>
            <a:ext cx="4238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860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294E"/>
                </a:solidFill>
                <a:latin typeface="Nunito"/>
                <a:ea typeface="Nunito"/>
                <a:cs typeface="Nunito"/>
                <a:sym typeface="Nunito"/>
              </a:rPr>
              <a:t>Subscription Based Model</a:t>
            </a:r>
            <a:endParaRPr sz="1700">
              <a:solidFill>
                <a:srgbClr val="12294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52" name="Google Shape;252;p21"/>
          <p:cNvGraphicFramePr/>
          <p:nvPr/>
        </p:nvGraphicFramePr>
        <p:xfrm>
          <a:off x="1552800" y="15778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{B6304ED2-FF28-4D3C-A628-FDDB9F4E8FC5}</a:tableStyleId>
              </a:tblPr>
              <a:tblGrid>
                <a:gridCol w="3019200"/>
                <a:gridCol w="3019200"/>
              </a:tblGrid>
              <a:tr h="48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INDIVIDUAL</a:t>
                      </a:r>
                      <a:endParaRPr sz="1200"/>
                    </a:p>
                  </a:txBody>
                  <a:tcPr marT="45725" marB="45725" marR="45725" marL="45725">
                    <a:lnL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$1,000 per year</a:t>
                      </a:r>
                      <a:endParaRPr sz="1200"/>
                    </a:p>
                  </a:txBody>
                  <a:tcPr marT="45725" marB="45725" marR="45725" marL="45725">
                    <a:lnL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TEAM (For 10-24 members)</a:t>
                      </a:r>
                      <a:endParaRPr sz="1200"/>
                    </a:p>
                  </a:txBody>
                  <a:tcPr marT="45725" marB="45725" marR="45725" marL="45725">
                    <a:lnL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$10,000 per year for 10 members +$500 per additional member</a:t>
                      </a:r>
                      <a:endParaRPr sz="1200"/>
                    </a:p>
                  </a:txBody>
                  <a:tcPr marT="45725" marB="45725" marR="45725" marL="45725">
                    <a:lnL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TEAM (For &gt;=25 members)</a:t>
                      </a:r>
                      <a:endParaRPr sz="1200"/>
                    </a:p>
                  </a:txBody>
                  <a:tcPr marT="45725" marB="45725" marR="45725" marL="45725">
                    <a:lnL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$17,500 per year for 25 members +$300 per additional member</a:t>
                      </a:r>
                      <a:endParaRPr sz="1200"/>
                    </a:p>
                  </a:txBody>
                  <a:tcPr marT="45725" marB="45725" marR="45725" marL="45725">
                    <a:lnL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07B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" name="Google Shape;253;p21"/>
          <p:cNvSpPr txBox="1"/>
          <p:nvPr/>
        </p:nvSpPr>
        <p:spPr>
          <a:xfrm>
            <a:off x="2452950" y="3276075"/>
            <a:ext cx="3611100" cy="1015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Revenue Model: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Char char="●"/>
            </a:pP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 Subscription for Software 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Char char="●"/>
            </a:pP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Maintenance ($5,000 per year)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1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/>
        </p:nvSpPr>
        <p:spPr>
          <a:xfrm>
            <a:off x="329845" y="182556"/>
            <a:ext cx="3912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E5DDF"/>
                </a:solidFill>
                <a:latin typeface="Nunito"/>
                <a:ea typeface="Nunito"/>
                <a:cs typeface="Nunito"/>
                <a:sym typeface="Nunito"/>
              </a:rPr>
              <a:t>Competition</a:t>
            </a:r>
            <a:endParaRPr sz="3000">
              <a:solidFill>
                <a:srgbClr val="0E5DDF"/>
              </a:solidFill>
            </a:endParaRPr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117" y="4835888"/>
            <a:ext cx="1950372" cy="23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2"/>
          <p:cNvCxnSpPr/>
          <p:nvPr/>
        </p:nvCxnSpPr>
        <p:spPr>
          <a:xfrm flipH="1" rot="10800000">
            <a:off x="851044" y="2461090"/>
            <a:ext cx="7505700" cy="8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2"/>
          <p:cNvSpPr txBox="1"/>
          <p:nvPr/>
        </p:nvSpPr>
        <p:spPr>
          <a:xfrm>
            <a:off x="6669108" y="2059290"/>
            <a:ext cx="16038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5382F"/>
                </a:solidFill>
                <a:latin typeface="Inria Sans"/>
                <a:ea typeface="Inria Sans"/>
                <a:cs typeface="Inria Sans"/>
                <a:sym typeface="Inria Sans"/>
              </a:rPr>
              <a:t>Our Design</a:t>
            </a:r>
            <a:endParaRPr sz="8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855141" y="2628747"/>
            <a:ext cx="16038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5382F"/>
                </a:solidFill>
                <a:latin typeface="Inria Sans"/>
                <a:ea typeface="Inria Sans"/>
                <a:cs typeface="Inria Sans"/>
                <a:sym typeface="Inria Sans"/>
              </a:rPr>
              <a:t>Non-disruptive</a:t>
            </a:r>
            <a:endParaRPr sz="13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753529" y="3024928"/>
            <a:ext cx="16038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979426" y="3561502"/>
            <a:ext cx="16038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Inria Sans"/>
                <a:ea typeface="Inria Sans"/>
                <a:cs typeface="Inria Sans"/>
                <a:sym typeface="Inria Sans"/>
              </a:rPr>
              <a:t>Surgeon-Specific</a:t>
            </a:r>
            <a:endParaRPr b="1" sz="130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4">
            <a:alphaModFix/>
          </a:blip>
          <a:srcRect b="13589" l="19188" r="57092" t="21199"/>
          <a:stretch/>
        </p:blipFill>
        <p:spPr>
          <a:xfrm>
            <a:off x="3033697" y="764336"/>
            <a:ext cx="837077" cy="134381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/>
          <p:nvPr/>
        </p:nvSpPr>
        <p:spPr>
          <a:xfrm>
            <a:off x="2650337" y="2060839"/>
            <a:ext cx="16038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5382F"/>
                </a:solidFill>
                <a:latin typeface="Inria Sans"/>
                <a:ea typeface="Inria Sans"/>
                <a:cs typeface="Inria Sans"/>
                <a:sym typeface="Inria Sans"/>
              </a:rPr>
              <a:t>Upright Go</a:t>
            </a:r>
            <a:endParaRPr sz="8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855141" y="3095119"/>
            <a:ext cx="16038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5382F"/>
                </a:solidFill>
                <a:latin typeface="Inria Sans"/>
                <a:ea typeface="Inria Sans"/>
                <a:cs typeface="Inria Sans"/>
                <a:sym typeface="Inria Sans"/>
              </a:rPr>
              <a:t>Targeted Training</a:t>
            </a:r>
            <a:endParaRPr sz="140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268" name="Google Shape;2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5235" y="2591630"/>
            <a:ext cx="482468" cy="4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5812" y="3578716"/>
            <a:ext cx="317126" cy="32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140" y="3006357"/>
            <a:ext cx="482468" cy="4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 rotWithShape="1">
          <a:blip r:embed="rId7">
            <a:alphaModFix/>
          </a:blip>
          <a:srcRect b="60356" l="33761" r="32510" t="11051"/>
          <a:stretch/>
        </p:blipFill>
        <p:spPr>
          <a:xfrm>
            <a:off x="7014052" y="665995"/>
            <a:ext cx="837075" cy="135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356" y="2601053"/>
            <a:ext cx="482468" cy="4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356" y="3536167"/>
            <a:ext cx="482468" cy="4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356" y="3068607"/>
            <a:ext cx="482468" cy="4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5812" y="2643614"/>
            <a:ext cx="317126" cy="32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5233" y="3057941"/>
            <a:ext cx="482468" cy="4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638" y="3601619"/>
            <a:ext cx="317126" cy="3291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2"/>
          <p:cNvSpPr txBox="1"/>
          <p:nvPr/>
        </p:nvSpPr>
        <p:spPr>
          <a:xfrm>
            <a:off x="753525" y="4063167"/>
            <a:ext cx="2178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Inria Sans"/>
                <a:ea typeface="Inria Sans"/>
                <a:cs typeface="Inria Sans"/>
                <a:sym typeface="Inria Sans"/>
              </a:rPr>
              <a:t>Data Metric for Hospitals</a:t>
            </a:r>
            <a:endParaRPr b="1" sz="130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5812" y="4105747"/>
            <a:ext cx="317126" cy="32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638" y="4105747"/>
            <a:ext cx="317126" cy="32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356" y="4063187"/>
            <a:ext cx="482468" cy="41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0462" y="1077841"/>
            <a:ext cx="2053476" cy="920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